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34" r:id="rId4"/>
  </p:sldMasterIdLst>
  <p:notesMasterIdLst>
    <p:notesMasterId r:id="rId19"/>
  </p:notesMasterIdLst>
  <p:handoutMasterIdLst>
    <p:handoutMasterId r:id="rId20"/>
  </p:handoutMasterIdLst>
  <p:sldIdLst>
    <p:sldId id="297" r:id="rId5"/>
    <p:sldId id="288" r:id="rId6"/>
    <p:sldId id="286" r:id="rId7"/>
    <p:sldId id="293" r:id="rId8"/>
    <p:sldId id="273" r:id="rId9"/>
    <p:sldId id="274" r:id="rId10"/>
    <p:sldId id="267" r:id="rId11"/>
    <p:sldId id="289" r:id="rId12"/>
    <p:sldId id="306" r:id="rId13"/>
    <p:sldId id="275" r:id="rId14"/>
    <p:sldId id="304" r:id="rId15"/>
    <p:sldId id="303" r:id="rId16"/>
    <p:sldId id="299" r:id="rId17"/>
    <p:sldId id="305" r:id="rId18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5603" autoAdjust="0"/>
  </p:normalViewPr>
  <p:slideViewPr>
    <p:cSldViewPr>
      <p:cViewPr>
        <p:scale>
          <a:sx n="82" d="100"/>
          <a:sy n="82" d="100"/>
        </p:scale>
        <p:origin x="1504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BE47DE5-CC2F-4C88-BBEF-5969F6A71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5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02CF96E-39EF-4A41-AD02-E0C9C28C0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466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7713" indent="-28733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5093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11313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71688" indent="-230188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28888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86088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43288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00488" indent="-230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5E79C24-013E-4830-92BE-F79353967036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2964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D027CF-D056-46A6-AECA-448828371914}" type="slidenum">
              <a:rPr lang="en-US" altLang="ms-MY" smtClean="0"/>
              <a:pPr>
                <a:spcBef>
                  <a:spcPct val="0"/>
                </a:spcBef>
              </a:pPr>
              <a:t>7</a:t>
            </a:fld>
            <a:endParaRPr lang="en-US" altLang="ms-MY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114852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08" tIns="46054" rIns="92108" bIns="4605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EF51332-B4D5-47E3-B101-F3CFAC17EB8B}" type="slidenum">
              <a:rPr lang="en-US" altLang="ms-MY"/>
              <a:pPr algn="r">
                <a:spcBef>
                  <a:spcPct val="0"/>
                </a:spcBef>
              </a:pPr>
              <a:t>10</a:t>
            </a:fld>
            <a:endParaRPr lang="en-US" altLang="ms-MY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s-MY" altLang="ms-MY"/>
          </a:p>
        </p:txBody>
      </p:sp>
    </p:spTree>
    <p:extLst>
      <p:ext uri="{BB962C8B-B14F-4D97-AF65-F5344CB8AC3E}">
        <p14:creationId xmlns:p14="http://schemas.microsoft.com/office/powerpoint/2010/main" val="275680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25F5E-584E-47F8-AADF-F0031B143947}" type="datetime1">
              <a:rPr lang="en-US" smtClean="0"/>
              <a:pPr>
                <a:defRPr/>
              </a:pPr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BFE2F-DC48-4A25-9E45-213B2484CF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E2DC64-EB22-1649-9C3E-104DB7372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2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2623F-C09E-4CE3-9D8C-22A70FE45EBE}" type="datetime1">
              <a:rPr lang="en-US" smtClean="0"/>
              <a:pPr>
                <a:defRPr/>
              </a:pPr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81200-A094-47D6-8544-F20524731C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86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BCD7BA-E8FB-414B-9F0D-75969BAED657}" type="datetime1">
              <a:rPr lang="en-US" smtClean="0"/>
              <a:pPr>
                <a:defRPr/>
              </a:pPr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894E1-86F4-42AB-AF2C-817EA82F82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696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9D801-371D-4584-BC33-078E600AD996}" type="datetime1">
              <a:rPr lang="en-US"/>
              <a:pPr>
                <a:defRPr/>
              </a:pPr>
              <a:t>6/30/21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665C2-94A6-428D-82A5-9C8FC2062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F62BDFB-E2BC-B74B-B5A9-C4CD0936B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467600" cy="365125"/>
          </a:xfrm>
        </p:spPr>
        <p:txBody>
          <a:bodyPr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iConnect</a:t>
            </a:r>
            <a:r>
              <a:rPr lang="en-US" dirty="0"/>
              <a:t> - Fintech in Islamic Finance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72779"/>
            <a:ext cx="2743200" cy="365125"/>
          </a:xfr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0CA428-90EF-474B-A1ED-850D0897A3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531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D1A923-7D9C-415F-807E-632F842CD352}" type="datetime1">
              <a:rPr lang="en-US" smtClean="0"/>
              <a:pPr>
                <a:defRPr/>
              </a:pPr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35C0-B52A-45AF-A039-2FA93EAFF8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49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8F85F5-5E57-44A5-B26D-4760704A6E23}" type="datetime1">
              <a:rPr lang="en-US" smtClean="0"/>
              <a:pPr>
                <a:defRPr/>
              </a:pPr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3B09A-0E9C-412D-AB0E-E8BB0D09BB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60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EB9122-3592-42BA-BDCD-96C9EC45607C}" type="datetime1">
              <a:rPr lang="en-US" smtClean="0"/>
              <a:pPr>
                <a:defRPr/>
              </a:pPr>
              <a:t>6/30/21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9A6A1-16C0-42E7-93CE-F50ABAC05B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07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312EBC-2864-4C1A-8512-37CE230F45D9}" type="datetime1">
              <a:rPr lang="en-US" smtClean="0"/>
              <a:pPr>
                <a:defRPr/>
              </a:pPr>
              <a:t>6/30/21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6163E-B70F-4FE5-A007-9F85020E01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6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E7DEE8-128E-4D43-8F35-017CCB4389CD}" type="datetime1">
              <a:rPr lang="en-US" smtClean="0"/>
              <a:pPr>
                <a:defRPr/>
              </a:pPr>
              <a:t>6/30/21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BC52-188D-40A4-A38B-3A7227AE86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06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E9930-8DB5-4C29-8166-B085C8C7C518}" type="datetime1">
              <a:rPr lang="en-US" smtClean="0"/>
              <a:pPr>
                <a:defRPr/>
              </a:pPr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2B6E2-5AC2-49AA-A6DF-BABD1D2982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27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F8F43-FCD1-410E-BBE6-CD9069DF9B39}" type="datetime1">
              <a:rPr lang="en-US" smtClean="0"/>
              <a:pPr>
                <a:defRPr/>
              </a:pPr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16D77-3365-42D3-B8DE-922882CE0F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82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ABE4A0-FF64-46F8-BD67-9B5FB97C2579}" type="datetime1">
              <a:rPr lang="en-US" smtClean="0"/>
              <a:pPr>
                <a:defRPr/>
              </a:pPr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48B691-32A0-4678-8AB0-A5A008B3FC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48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732C5EF-46AB-EA47-8B35-E8E8BD628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323" y="266859"/>
            <a:ext cx="2398478" cy="2607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059E35-4E98-8B4C-9068-0A7E9B48CE6F}"/>
              </a:ext>
            </a:extLst>
          </p:cNvPr>
          <p:cNvSpPr/>
          <p:nvPr/>
        </p:nvSpPr>
        <p:spPr>
          <a:xfrm>
            <a:off x="0" y="2971800"/>
            <a:ext cx="12192000" cy="32934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80B5655-18CC-4443-BAC9-C35BFBC4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86119"/>
            <a:ext cx="1219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MY" altLang="en-US" sz="5400" b="1" dirty="0">
                <a:solidFill>
                  <a:schemeClr val="bg1"/>
                </a:solidFill>
                <a:latin typeface="Arial" panose="020B0604020202020204" pitchFamily="34" charset="0"/>
              </a:rPr>
              <a:t>-Connect</a:t>
            </a:r>
          </a:p>
          <a:p>
            <a:pPr algn="ctr"/>
            <a:r>
              <a:rPr lang="en-MY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Fintech in Islamic Finance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CD988EB-D4FC-934E-BECB-6611C142E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31167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MY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[Project Title]</a:t>
            </a:r>
          </a:p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[Organisation]</a:t>
            </a:r>
            <a:endParaRPr lang="en-MY" altLang="en-US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12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23248"/>
              </p:ext>
            </p:extLst>
          </p:nvPr>
        </p:nvGraphicFramePr>
        <p:xfrm>
          <a:off x="952500" y="995875"/>
          <a:ext cx="10286999" cy="5637210"/>
        </p:xfrm>
        <a:graphic>
          <a:graphicData uri="http://schemas.openxmlformats.org/drawingml/2006/table">
            <a:tbl>
              <a:tblPr/>
              <a:tblGrid>
                <a:gridCol w="56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8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3584">
                <a:tc>
                  <a:txBody>
                    <a:bodyPr/>
                    <a:lstStyle/>
                    <a:p>
                      <a:endParaRPr lang="ms-MY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Component</a:t>
                      </a: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Amount requested (RM)</a:t>
                      </a: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Total cost for each component (RM)</a:t>
                      </a: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98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ms-MY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Pilot Plant/ Prototype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……..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ii……..</a:t>
                      </a: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ms-MY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Field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Trial/Stress Test/User Acceptance</a:t>
                      </a: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5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ms-MY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IP Preparation &amp; Registration</a:t>
                      </a: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4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ms-MY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Market Testing/ Evaluation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4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ms-MY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Regulatory &amp; Standard Compliance</a:t>
                      </a: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4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ms-MY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Special Services</a:t>
                      </a: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4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ms-MY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4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ms-MY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Raw Materials/Consumables</a:t>
                      </a: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4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ms-MY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Technology/ IP Acquisition (if Applicable)</a:t>
                      </a: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407">
                <a:tc gridSpan="2"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TOTAL (RM)</a:t>
                      </a:r>
                    </a:p>
                  </a:txBody>
                  <a:tcPr marL="91443" marR="91443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629" name="Right Brace 1"/>
          <p:cNvSpPr>
            <a:spLocks/>
          </p:cNvSpPr>
          <p:nvPr/>
        </p:nvSpPr>
        <p:spPr bwMode="auto">
          <a:xfrm>
            <a:off x="7239000" y="1752600"/>
            <a:ext cx="304800" cy="4038600"/>
          </a:xfrm>
          <a:prstGeom prst="rightBrace">
            <a:avLst>
              <a:gd name="adj1" fmla="val 8343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630" name="TextBox 5"/>
          <p:cNvSpPr txBox="1">
            <a:spLocks noChangeArrowheads="1"/>
          </p:cNvSpPr>
          <p:nvPr/>
        </p:nvSpPr>
        <p:spPr bwMode="auto">
          <a:xfrm>
            <a:off x="7319963" y="2775463"/>
            <a:ext cx="2438400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>
                <a:latin typeface="Arial" panose="020B0604020202020204" pitchFamily="34" charset="0"/>
              </a:rPr>
              <a:t>The amount that you should put here should be the sub-total for each component. The Panel will refer to your excel file of detail breakdown costing for a  more detailed funding requirements.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CCA83F-EE13-BA4A-AE04-A24DB786A3B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DED7A7-3330-444D-83C1-94F2FB83310B}"/>
              </a:ext>
            </a:extLst>
          </p:cNvPr>
          <p:cNvSpPr txBox="1"/>
          <p:nvPr/>
        </p:nvSpPr>
        <p:spPr>
          <a:xfrm>
            <a:off x="304800" y="259189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PROJECT COSTING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CEA9279B-81E6-3C47-9484-C6673109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72779"/>
            <a:ext cx="2743200" cy="365125"/>
          </a:xfrm>
        </p:spPr>
        <p:txBody>
          <a:bodyPr/>
          <a:lstStyle/>
          <a:p>
            <a:pPr>
              <a:defRPr/>
            </a:pPr>
            <a:fld id="{19E31D3E-AFA5-4C27-B0E7-84D35F8578CB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57280"/>
            <a:ext cx="10668000" cy="547688"/>
          </a:xfrm>
        </p:spPr>
        <p:txBody>
          <a:bodyPr>
            <a:noAutofit/>
          </a:bodyPr>
          <a:lstStyle/>
          <a:p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Please provide an assessment of the project risk and mitigation plan (measures).</a:t>
            </a:r>
            <a:b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45175"/>
              </p:ext>
            </p:extLst>
          </p:nvPr>
        </p:nvGraphicFramePr>
        <p:xfrm>
          <a:off x="685800" y="2209799"/>
          <a:ext cx="10591801" cy="3969434"/>
        </p:xfrm>
        <a:graphic>
          <a:graphicData uri="http://schemas.openxmlformats.org/drawingml/2006/table">
            <a:tbl>
              <a:tblPr/>
              <a:tblGrid>
                <a:gridCol w="353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32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54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level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9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8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68278D2-7372-F34B-8E74-BC273DCB371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7EEC2-28A7-984A-939A-1F99D5AAC843}"/>
              </a:ext>
            </a:extLst>
          </p:cNvPr>
          <p:cNvSpPr txBox="1"/>
          <p:nvPr/>
        </p:nvSpPr>
        <p:spPr>
          <a:xfrm>
            <a:off x="304800" y="259189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PROJECT RISK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226F1670-6A88-134C-8F3E-4117CE72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72779"/>
            <a:ext cx="2743200" cy="365125"/>
          </a:xfrm>
        </p:spPr>
        <p:txBody>
          <a:bodyPr/>
          <a:lstStyle/>
          <a:p>
            <a:pPr>
              <a:defRPr/>
            </a:pPr>
            <a:fld id="{FC1F8455-4772-451B-AA5B-AF03DEBD5232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br>
              <a:rPr lang="en-US" altLang="ms-MY" sz="2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US" altLang="ms-MY" sz="16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1" y="1170996"/>
            <a:ext cx="2149478" cy="33938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MY" sz="11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8144" y="4564811"/>
            <a:ext cx="5650455" cy="98142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MY" sz="11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81600" y="1170997"/>
            <a:ext cx="2209799" cy="33938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MY" sz="11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601198" y="1165860"/>
            <a:ext cx="2057401" cy="340265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MY" sz="11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8201" y="4564812"/>
            <a:ext cx="5192486" cy="98142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MY" sz="11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7679" y="2819401"/>
            <a:ext cx="2193922" cy="174541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MY" sz="11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87677" y="1170997"/>
            <a:ext cx="2193923" cy="164840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MY" sz="11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91401" y="2803367"/>
            <a:ext cx="2193919" cy="176144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MY" sz="11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391401" y="1165860"/>
            <a:ext cx="2193920" cy="163750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MY" sz="11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199" y="1177392"/>
            <a:ext cx="2133601" cy="34660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KEY PARTNERS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01960" y="1177392"/>
            <a:ext cx="2163761" cy="34660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KEY ACTIVITIES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94979" y="2834538"/>
            <a:ext cx="2186619" cy="333326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KEY RESOURCES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89218" y="4208729"/>
            <a:ext cx="2218058" cy="34660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VALUE PROPOSITION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407275" y="1177392"/>
            <a:ext cx="2162167" cy="34660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CUSTOMER RELATIONSHIP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407276" y="2819400"/>
            <a:ext cx="2178043" cy="368306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CHANNELS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626598" y="1177392"/>
            <a:ext cx="2032001" cy="34660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CUSTOMER SEGMENTS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38600" y="5171105"/>
            <a:ext cx="1973584" cy="34660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COST SRTUCTURE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53773" y="5171105"/>
            <a:ext cx="2175827" cy="34660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MY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REVENUE STREAMS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905D15-D62C-174A-951C-A7A7941B533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683361-9F81-B04B-B7C1-32446BDEBC05}"/>
              </a:ext>
            </a:extLst>
          </p:cNvPr>
          <p:cNvSpPr txBox="1"/>
          <p:nvPr/>
        </p:nvSpPr>
        <p:spPr>
          <a:xfrm>
            <a:off x="304800" y="259189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BUSINESS MODEL CANVAS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053AD3D8-B6C3-4045-9124-9DBA5C07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72779"/>
            <a:ext cx="2743200" cy="365125"/>
          </a:xfrm>
        </p:spPr>
        <p:txBody>
          <a:bodyPr/>
          <a:lstStyle/>
          <a:p>
            <a:pPr>
              <a:defRPr/>
            </a:pPr>
            <a:fld id="{FC1F8455-4772-451B-AA5B-AF03DEBD5232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2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609600" y="1353741"/>
            <a:ext cx="1074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rial" panose="020B0604020202020204" pitchFamily="34" charset="0"/>
              </a:rPr>
              <a:t>Marketing plan shall present following items:</a:t>
            </a:r>
          </a:p>
          <a:p>
            <a:endParaRPr lang="en-MY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MY" dirty="0">
                <a:latin typeface="Arial" panose="020B0604020202020204" pitchFamily="34" charset="0"/>
              </a:rPr>
              <a:t>Strengths, Weaknesses, Opportunities and Threats (</a:t>
            </a:r>
            <a:r>
              <a:rPr lang="en-MY" b="1" dirty="0">
                <a:latin typeface="Arial" panose="020B0604020202020204" pitchFamily="34" charset="0"/>
              </a:rPr>
              <a:t>SWOT</a:t>
            </a:r>
            <a:r>
              <a:rPr lang="en-MY" dirty="0">
                <a:latin typeface="Arial" panose="020B0604020202020204" pitchFamily="34" charset="0"/>
              </a:rPr>
              <a:t>) analysis. Please includes product </a:t>
            </a:r>
            <a:r>
              <a:rPr lang="en-MY" b="1" u="sng" dirty="0">
                <a:latin typeface="Arial" panose="020B0604020202020204" pitchFamily="34" charset="0"/>
              </a:rPr>
              <a:t>competitive analysis</a:t>
            </a:r>
            <a:r>
              <a:rPr lang="en-MY" dirty="0">
                <a:latin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MY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MY" b="1" dirty="0">
                <a:latin typeface="Arial" panose="020B0604020202020204" pitchFamily="34" charset="0"/>
              </a:rPr>
              <a:t>Target market </a:t>
            </a:r>
            <a:r>
              <a:rPr lang="en-MY" dirty="0">
                <a:latin typeface="Arial" panose="020B0604020202020204" pitchFamily="34" charset="0"/>
              </a:rPr>
              <a:t>profile including demographic, estimated demand and motivation for product procurement. </a:t>
            </a:r>
          </a:p>
          <a:p>
            <a:pPr marL="457200" indent="-457200">
              <a:buFont typeface="+mj-lt"/>
              <a:buAutoNum type="arabicPeriod"/>
            </a:pPr>
            <a:endParaRPr lang="en-MY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MY" b="1" dirty="0">
                <a:latin typeface="Arial" panose="020B0604020202020204" pitchFamily="34" charset="0"/>
              </a:rPr>
              <a:t>Market objectives</a:t>
            </a:r>
            <a:r>
              <a:rPr lang="en-MY" dirty="0">
                <a:latin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MY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MY" b="1" dirty="0">
                <a:latin typeface="Arial" panose="020B0604020202020204" pitchFamily="34" charset="0"/>
              </a:rPr>
              <a:t>Marketing Strategy</a:t>
            </a:r>
            <a:r>
              <a:rPr lang="en-MY" dirty="0">
                <a:latin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MY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61C39-0E8E-214D-B624-66978A6511F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BF43C1-3997-8548-9B87-1E40762CAEF5}"/>
              </a:ext>
            </a:extLst>
          </p:cNvPr>
          <p:cNvSpPr txBox="1"/>
          <p:nvPr/>
        </p:nvSpPr>
        <p:spPr>
          <a:xfrm>
            <a:off x="304800" y="259189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MARKETING PLAN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B51605E-5941-DE4F-BF9C-9DFB8F44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72779"/>
            <a:ext cx="2743200" cy="365125"/>
          </a:xfrm>
        </p:spPr>
        <p:txBody>
          <a:bodyPr/>
          <a:lstStyle/>
          <a:p>
            <a:pPr>
              <a:defRPr/>
            </a:pPr>
            <a:fld id="{FC1F8455-4772-451B-AA5B-AF03DEBD5232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5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1905000"/>
            <a:ext cx="67056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Thank You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2895600"/>
            <a:ext cx="7848600" cy="31273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  <a:p>
            <a:pPr fontAlgn="auto">
              <a:spcAft>
                <a:spcPts val="0"/>
              </a:spcAft>
              <a:buFontTx/>
              <a:buNone/>
            </a:pPr>
            <a:endParaRPr lang="en-US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Organization: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Person: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Address: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Tel:</a:t>
            </a:r>
          </a:p>
          <a:p>
            <a:pPr fontAlgn="auto">
              <a:spcAft>
                <a:spcPts val="0"/>
              </a:spcAft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385437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2482FD-5108-C340-83BE-24794D6A343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52400" y="762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MY" altLang="en-US" sz="1800" b="1" dirty="0">
                <a:latin typeface="Arial" panose="020B0604020202020204" pitchFamily="34" charset="0"/>
              </a:rPr>
              <a:t>PROJECT DETAILS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95108"/>
              </p:ext>
            </p:extLst>
          </p:nvPr>
        </p:nvGraphicFramePr>
        <p:xfrm>
          <a:off x="304800" y="1143000"/>
          <a:ext cx="11582399" cy="49837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681414363"/>
                    </a:ext>
                  </a:extLst>
                </a:gridCol>
                <a:gridCol w="3981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77">
                <a:tc>
                  <a:txBody>
                    <a:bodyPr/>
                    <a:lstStyle/>
                    <a:p>
                      <a:r>
                        <a:rPr lang="en-MY" sz="1800" b="1" dirty="0"/>
                        <a:t>Project</a:t>
                      </a:r>
                      <a:r>
                        <a:rPr lang="en-MY" sz="1800" b="1" baseline="0" dirty="0"/>
                        <a:t> Title</a:t>
                      </a:r>
                      <a:endParaRPr lang="en-MY" sz="1800" b="1" dirty="0"/>
                    </a:p>
                  </a:txBody>
                  <a:tcPr marT="45712" marB="45712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MY" sz="1800" dirty="0"/>
                    </a:p>
                  </a:txBody>
                  <a:tcPr marT="45712" marB="45712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77">
                <a:tc>
                  <a:txBody>
                    <a:bodyPr/>
                    <a:lstStyle/>
                    <a:p>
                      <a:r>
                        <a:rPr lang="en-MY" sz="1800" b="1" dirty="0"/>
                        <a:t>Organisation</a:t>
                      </a:r>
                    </a:p>
                  </a:txBody>
                  <a:tcPr marT="45712" marB="45712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1.</a:t>
                      </a:r>
                    </a:p>
                    <a:p>
                      <a:r>
                        <a:rPr lang="en-US" sz="1800" dirty="0"/>
                        <a:t>2.</a:t>
                      </a:r>
                      <a:endParaRPr lang="en-MY" sz="1800" dirty="0"/>
                    </a:p>
                  </a:txBody>
                  <a:tcPr marT="45712" marB="45712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77">
                <a:tc>
                  <a:txBody>
                    <a:bodyPr/>
                    <a:lstStyle/>
                    <a:p>
                      <a:r>
                        <a:rPr lang="en-MY" sz="1800" b="1" dirty="0"/>
                        <a:t>Project Leader</a:t>
                      </a:r>
                    </a:p>
                  </a:txBody>
                  <a:tcPr marT="45712" marB="45712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MY" sz="1800" dirty="0"/>
                    </a:p>
                  </a:txBody>
                  <a:tcPr marT="45712" marB="45712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77">
                <a:tc rowSpan="2">
                  <a:txBody>
                    <a:bodyPr/>
                    <a:lstStyle/>
                    <a:p>
                      <a:r>
                        <a:rPr lang="en-MY" sz="1800" b="1" dirty="0"/>
                        <a:t>Team Members</a:t>
                      </a:r>
                    </a:p>
                  </a:txBody>
                  <a:tcPr marT="45712" marB="4571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b="1" dirty="0"/>
                        <a:t>Name</a:t>
                      </a:r>
                    </a:p>
                  </a:txBody>
                  <a:tcPr marT="45712" marB="457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Organisation</a:t>
                      </a:r>
                      <a:endParaRPr lang="en-MY" sz="1800" b="1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b="1" dirty="0"/>
                        <a:t>Scope of Work</a:t>
                      </a:r>
                    </a:p>
                  </a:txBody>
                  <a:tcPr marT="45712" marB="4571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938"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800" dirty="0"/>
                        <a:t>1.</a:t>
                      </a:r>
                    </a:p>
                    <a:p>
                      <a:r>
                        <a:rPr lang="en-MY" sz="1800" dirty="0"/>
                        <a:t>2.</a:t>
                      </a:r>
                    </a:p>
                  </a:txBody>
                  <a:tcPr marT="45712" marB="457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800" dirty="0"/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800" dirty="0"/>
                    </a:p>
                  </a:txBody>
                  <a:tcPr marT="45712" marB="45712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92">
                <a:tc>
                  <a:txBody>
                    <a:bodyPr/>
                    <a:lstStyle/>
                    <a:p>
                      <a:r>
                        <a:rPr lang="en-MY" sz="1800" b="1" dirty="0"/>
                        <a:t>Total</a:t>
                      </a:r>
                      <a:r>
                        <a:rPr lang="en-MY" sz="1800" b="1" baseline="0" dirty="0"/>
                        <a:t> Project Cost (RM)</a:t>
                      </a:r>
                      <a:endParaRPr lang="en-MY" sz="1800" b="1" dirty="0"/>
                    </a:p>
                  </a:txBody>
                  <a:tcPr marT="45712" marB="45712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MY" sz="1800" dirty="0"/>
                    </a:p>
                  </a:txBody>
                  <a:tcPr marT="45712" marB="45712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92">
                <a:tc>
                  <a:txBody>
                    <a:bodyPr/>
                    <a:lstStyle/>
                    <a:p>
                      <a:r>
                        <a:rPr lang="en-MY" sz="1800" b="1" dirty="0"/>
                        <a:t>Amount Requested for (RM)</a:t>
                      </a:r>
                    </a:p>
                  </a:txBody>
                  <a:tcPr marT="45712" marB="45712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MY" sz="1800" dirty="0"/>
                    </a:p>
                  </a:txBody>
                  <a:tcPr marT="45712" marB="45712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b="1" dirty="0"/>
                        <a:t>Company Contribution (RM)</a:t>
                      </a:r>
                    </a:p>
                  </a:txBody>
                  <a:tcPr marT="45712" marB="45712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MY" sz="1800" dirty="0"/>
                    </a:p>
                  </a:txBody>
                  <a:tcPr marT="45712" marB="45712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92">
                <a:tc>
                  <a:txBody>
                    <a:bodyPr/>
                    <a:lstStyle/>
                    <a:p>
                      <a:r>
                        <a:rPr lang="en-MY" sz="1800" b="1" dirty="0"/>
                        <a:t>Proposed project</a:t>
                      </a:r>
                      <a:r>
                        <a:rPr lang="en-MY" sz="1800" b="1" baseline="0" dirty="0"/>
                        <a:t> duration (months)</a:t>
                      </a:r>
                      <a:endParaRPr lang="en-MY" sz="1800" b="1" dirty="0"/>
                    </a:p>
                  </a:txBody>
                  <a:tcPr marT="45712" marB="45712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MY" sz="1800" dirty="0"/>
                    </a:p>
                  </a:txBody>
                  <a:tcPr marT="45712" marB="45712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F8455-4772-451B-AA5B-AF03DEBD5232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3B952-7316-7E41-88C2-AF6A8F9A7021}"/>
              </a:ext>
            </a:extLst>
          </p:cNvPr>
          <p:cNvSpPr txBox="1"/>
          <p:nvPr/>
        </p:nvSpPr>
        <p:spPr>
          <a:xfrm>
            <a:off x="304800" y="259189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PROJECT DETAILS</a:t>
            </a:r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10069483" cy="41148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ms-M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work that have been carried out to produce a workable Proof of Concept?</a:t>
            </a:r>
            <a:br>
              <a:rPr lang="en-US" altLang="ms-M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ms-MY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altLang="ms-MY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your proposed project fulfill the existing gaps and addressing national strategic issues?</a:t>
            </a:r>
          </a:p>
          <a:p>
            <a:pPr marL="0" indent="0">
              <a:buNone/>
            </a:pPr>
            <a:endParaRPr lang="en-US" altLang="ms-MY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6DA51-57E6-3C4B-94E1-560A48481EDD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338AB-493E-1A41-88B7-3B11B308E018}"/>
              </a:ext>
            </a:extLst>
          </p:cNvPr>
          <p:cNvSpPr txBox="1"/>
          <p:nvPr/>
        </p:nvSpPr>
        <p:spPr>
          <a:xfrm>
            <a:off x="304800" y="259189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PROJECT DETAILS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897C401-EDDE-AB4C-A87C-327401222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72779"/>
            <a:ext cx="2743200" cy="365125"/>
          </a:xfrm>
        </p:spPr>
        <p:txBody>
          <a:bodyPr/>
          <a:lstStyle/>
          <a:p>
            <a:pPr>
              <a:defRPr/>
            </a:pPr>
            <a:fld id="{FC1F8455-4772-451B-AA5B-AF03DEBD5232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219199"/>
            <a:ext cx="11277600" cy="537961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554038" fontAlgn="auto">
              <a:spcAft>
                <a:spcPts val="0"/>
              </a:spcAft>
              <a:buSzPct val="80000"/>
              <a:buFontTx/>
              <a:buAutoNum type="arabicPeriod"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Project objective(s)</a:t>
            </a:r>
          </a:p>
          <a:p>
            <a:pPr marL="1257300" lvl="1" indent="-533400" fontAlgn="auto">
              <a:spcAft>
                <a:spcPts val="0"/>
              </a:spcAft>
              <a:buSzPct val="80000"/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State clearly the project objective(s).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554038" fontAlgn="auto">
              <a:spcAft>
                <a:spcPts val="0"/>
              </a:spcAft>
              <a:buSzPct val="80000"/>
              <a:buFontTx/>
              <a:buAutoNum type="arabicPeriod"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Project summary</a:t>
            </a:r>
          </a:p>
          <a:p>
            <a:pPr marL="1257300" lvl="1" indent="-533400" fontAlgn="auto">
              <a:spcAft>
                <a:spcPts val="0"/>
              </a:spcAft>
              <a:buSzPct val="80000"/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Please describe briefly the project. Key information should include:</a:t>
            </a:r>
          </a:p>
          <a:p>
            <a:pPr marL="1657350" lvl="2" indent="-285750" fontAlgn="auto">
              <a:spcAft>
                <a:spcPts val="0"/>
              </a:spcAft>
              <a:buSzPct val="80000"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Key activities</a:t>
            </a:r>
          </a:p>
          <a:p>
            <a:pPr marL="1657350" lvl="2" indent="-285750" fontAlgn="auto">
              <a:spcAft>
                <a:spcPts val="0"/>
              </a:spcAft>
              <a:buSzPct val="80000"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Duration of project</a:t>
            </a:r>
          </a:p>
          <a:p>
            <a:pPr marL="1657350" lvl="2" indent="-285750" fontAlgn="auto">
              <a:spcAft>
                <a:spcPts val="0"/>
              </a:spcAft>
              <a:buSzPct val="80000"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Key collaborators</a:t>
            </a:r>
            <a:b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554038" fontAlgn="auto">
              <a:spcAft>
                <a:spcPts val="0"/>
              </a:spcAft>
              <a:buSzPct val="80000"/>
              <a:buFontTx/>
              <a:buAutoNum type="arabicPeriod"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Immediate target industry/market</a:t>
            </a:r>
          </a:p>
          <a:p>
            <a:pPr marL="1257300" lvl="1" indent="-533400" fontAlgn="auto">
              <a:spcAft>
                <a:spcPts val="0"/>
              </a:spcAft>
              <a:buSzPct val="80000"/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Please describe briefly the target </a:t>
            </a:r>
          </a:p>
          <a:p>
            <a:pPr marL="1657350" lvl="2" indent="-285750" fontAlgn="auto">
              <a:spcAft>
                <a:spcPts val="0"/>
              </a:spcAft>
              <a:buSzPct val="80000"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  <a:p>
            <a:pPr marL="1943100" lvl="3" indent="0" fontAlgn="auto">
              <a:spcAft>
                <a:spcPts val="0"/>
              </a:spcAft>
              <a:buSzPct val="80000"/>
              <a:buNone/>
            </a:pPr>
            <a:r>
              <a:rPr lang="en-US" altLang="en-US" i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Islamic banking</a:t>
            </a:r>
          </a:p>
          <a:p>
            <a:pPr marL="1943100" lvl="3" indent="0" fontAlgn="auto">
              <a:spcAft>
                <a:spcPts val="0"/>
              </a:spcAft>
              <a:buSzPct val="80000"/>
              <a:buNone/>
            </a:pPr>
            <a:r>
              <a:rPr lang="en-US" altLang="en-US" i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Zakat </a:t>
            </a:r>
          </a:p>
          <a:p>
            <a:pPr marL="1657350" lvl="2" indent="-285750" fontAlgn="auto">
              <a:spcAft>
                <a:spcPts val="0"/>
              </a:spcAft>
              <a:buSzPct val="80000"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Potential/target customer</a:t>
            </a:r>
          </a:p>
          <a:p>
            <a:pPr marL="1943100" lvl="3" indent="0" fontAlgn="auto">
              <a:spcAft>
                <a:spcPts val="0"/>
              </a:spcAft>
              <a:buSzPct val="80000"/>
              <a:buNone/>
            </a:pPr>
            <a:r>
              <a:rPr lang="en-US" altLang="en-US" i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Lembaga zakat </a:t>
            </a:r>
            <a:r>
              <a:rPr lang="en-US" altLang="en-US" i="1" dirty="0" err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Saltangor</a:t>
            </a:r>
            <a:endParaRPr lang="en-US" altLang="en-US" i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3100" lvl="3" indent="0" fontAlgn="auto">
              <a:spcAft>
                <a:spcPts val="0"/>
              </a:spcAft>
              <a:buSzPct val="80000"/>
              <a:buNone/>
            </a:pPr>
            <a:r>
              <a:rPr lang="en-US" altLang="en-US" i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Bank Islam</a:t>
            </a:r>
          </a:p>
          <a:p>
            <a:pPr marL="609600" indent="-554038" fontAlgn="auto">
              <a:spcAft>
                <a:spcPts val="0"/>
              </a:spcAft>
              <a:buSzPct val="80000"/>
              <a:buFontTx/>
              <a:buBlip>
                <a:blip r:embed="rId2"/>
              </a:buBlip>
            </a:pPr>
            <a:endParaRPr lang="en-US" altLang="en-US" sz="1800" i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5B1EC-2E09-9741-BCAE-F81B3829662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74C92-C693-0746-AC1F-9B2E53A1B460}"/>
              </a:ext>
            </a:extLst>
          </p:cNvPr>
          <p:cNvSpPr txBox="1"/>
          <p:nvPr/>
        </p:nvSpPr>
        <p:spPr>
          <a:xfrm>
            <a:off x="304800" y="259189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PROJECT OVERVIEW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BDC9B2D-6FCC-0B4F-B1DA-86A9F1DB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72779"/>
            <a:ext cx="2743200" cy="365125"/>
          </a:xfrm>
        </p:spPr>
        <p:txBody>
          <a:bodyPr/>
          <a:lstStyle/>
          <a:p>
            <a:pPr>
              <a:defRPr/>
            </a:pPr>
            <a:fld id="{FC1F8455-4772-451B-AA5B-AF03DEBD5232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931651"/>
              </p:ext>
            </p:extLst>
          </p:nvPr>
        </p:nvGraphicFramePr>
        <p:xfrm>
          <a:off x="1143000" y="1359245"/>
          <a:ext cx="10134600" cy="4584355"/>
        </p:xfrm>
        <a:graphic>
          <a:graphicData uri="http://schemas.openxmlformats.org/drawingml/2006/table">
            <a:tbl>
              <a:tblPr/>
              <a:tblGrid>
                <a:gridCol w="1013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43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Elaborate on the following: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Problem Statement</a:t>
                      </a:r>
                      <a:b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[What problems are you addressing?]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Novelty/Uniqueness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[How is it different from existing ones – its uniqueness, inventiveness and innovativeness]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Proof of Concept (POC)/Prototype </a:t>
                      </a:r>
                    </a:p>
                  </a:txBody>
                  <a:tcPr marT="45732" marB="4573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43CD39D-7D4E-D540-8617-DA5775A68C7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3C3D1-D6BE-8448-9003-BF105C712510}"/>
              </a:ext>
            </a:extLst>
          </p:cNvPr>
          <p:cNvSpPr txBox="1"/>
          <p:nvPr/>
        </p:nvSpPr>
        <p:spPr>
          <a:xfrm>
            <a:off x="304800" y="259189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PROJECT DESCRIPTION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DB01FF7-970A-3141-99C2-BFCC93D3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72779"/>
            <a:ext cx="2743200" cy="365125"/>
          </a:xfrm>
        </p:spPr>
        <p:txBody>
          <a:bodyPr/>
          <a:lstStyle/>
          <a:p>
            <a:pPr>
              <a:defRPr/>
            </a:pPr>
            <a:fld id="{FC1F8455-4772-451B-AA5B-AF03DEBD5232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984778"/>
              </p:ext>
            </p:extLst>
          </p:nvPr>
        </p:nvGraphicFramePr>
        <p:xfrm>
          <a:off x="533400" y="1283254"/>
          <a:ext cx="11125200" cy="5089525"/>
        </p:xfrm>
        <a:graphic>
          <a:graphicData uri="http://schemas.openxmlformats.org/drawingml/2006/table">
            <a:tbl>
              <a:tblPr/>
              <a:tblGrid>
                <a:gridCol w="1112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89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Elaborate on the following: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Methods / Process / Technology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[Describe the details of the process]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Process Flow Chart/Diagram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[Explain the diagram clearly together with other relevant input e.g. mass 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balance, chemical input, sample programming codes,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Standard/Regulation/Ethical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Complience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(if applicable)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 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[Explain clearly what are the required Regulations/Certification Scheme/Standards that you have to follow and how you intend to fulfill them]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Current Development Status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[Describe what is the current developmental status of the proposed project]</a:t>
                      </a:r>
                    </a:p>
                  </a:txBody>
                  <a:tcPr marT="45713" marB="45713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C3F1257-C7FE-8D43-8122-32C9D867B2E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9BF39-44D8-A24D-925A-2D9A4BA7DE67}"/>
              </a:ext>
            </a:extLst>
          </p:cNvPr>
          <p:cNvSpPr txBox="1"/>
          <p:nvPr/>
        </p:nvSpPr>
        <p:spPr>
          <a:xfrm>
            <a:off x="304800" y="259189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METHODOLOGY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418D73E5-E5B0-BA48-83EC-3DAB8359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72779"/>
            <a:ext cx="2743200" cy="365125"/>
          </a:xfrm>
        </p:spPr>
        <p:txBody>
          <a:bodyPr/>
          <a:lstStyle/>
          <a:p>
            <a:pPr>
              <a:defRPr/>
            </a:pPr>
            <a:fld id="{FC1F8455-4772-451B-AA5B-AF03DEBD5232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3219"/>
            <a:ext cx="11430000" cy="1143000"/>
          </a:xfrm>
        </p:spPr>
        <p:txBody>
          <a:bodyPr/>
          <a:lstStyle/>
          <a:p>
            <a:pPr>
              <a:defRPr/>
            </a:pPr>
            <a:r>
              <a:rPr lang="en-US" altLang="ms-MY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[Details on technical and commercial milestones, activities and expected outputs to be achieved during the project’s implementation and completion]</a:t>
            </a:r>
          </a:p>
        </p:txBody>
      </p:sp>
      <p:graphicFrame>
        <p:nvGraphicFramePr>
          <p:cNvPr id="1181" name="Group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638547"/>
              </p:ext>
            </p:extLst>
          </p:nvPr>
        </p:nvGraphicFramePr>
        <p:xfrm>
          <a:off x="1905000" y="1734794"/>
          <a:ext cx="8000998" cy="4921591"/>
        </p:xfrm>
        <a:graphic>
          <a:graphicData uri="http://schemas.openxmlformats.org/drawingml/2006/table">
            <a:tbl>
              <a:tblPr/>
              <a:tblGrid>
                <a:gridCol w="440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3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27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 marL="82769" marR="82769" marT="41383" marB="413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Milestones</a:t>
                      </a: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Activities</a:t>
                      </a: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Deliverable</a:t>
                      </a: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Duration (months) </a:t>
                      </a: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EstimatedCost</a:t>
                      </a: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(RM)</a:t>
                      </a: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403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</a:p>
                  </a:txBody>
                  <a:tcPr marL="82769" marR="82769" marT="41383" marB="413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376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</a:p>
                  </a:txBody>
                  <a:tcPr marL="82769" marR="82769" marT="41383" marB="413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403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</a:p>
                  </a:txBody>
                  <a:tcPr marL="82769" marR="82769" marT="41383" marB="413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403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</a:p>
                  </a:txBody>
                  <a:tcPr marL="82769" marR="82769" marT="41383" marB="413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403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</a:p>
                  </a:txBody>
                  <a:tcPr marL="82769" marR="82769" marT="41383" marB="413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403"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</a:p>
                  </a:txBody>
                  <a:tcPr marL="82769" marR="82769" marT="41383" marB="413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403">
                <a:tc gridSpan="5">
                  <a:txBody>
                    <a:bodyPr/>
                    <a:lstStyle/>
                    <a:p>
                      <a:pPr marL="533400" marR="0" lvl="0" indent="-5334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COST (RM)</a:t>
                      </a:r>
                    </a:p>
                  </a:txBody>
                  <a:tcPr marL="88900" marR="88900" marT="44443" marB="444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iandra GD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2769" marR="82769" marT="41383" marB="413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665" name="TextBox 1"/>
          <p:cNvSpPr txBox="1">
            <a:spLocks noChangeArrowheads="1"/>
          </p:cNvSpPr>
          <p:nvPr/>
        </p:nvSpPr>
        <p:spPr bwMode="auto">
          <a:xfrm>
            <a:off x="2439590" y="2358174"/>
            <a:ext cx="1379483" cy="3293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 dirty="0">
                <a:latin typeface="Arial" panose="020B0604020202020204" pitchFamily="34" charset="0"/>
              </a:rPr>
              <a:t>These are key achievements. </a:t>
            </a:r>
          </a:p>
          <a:p>
            <a:r>
              <a:rPr lang="en-US" altLang="en-US" sz="1600" i="1" dirty="0">
                <a:latin typeface="Arial" panose="020B0604020202020204" pitchFamily="34" charset="0"/>
              </a:rPr>
              <a:t>Wordings must be concise e.g. Fabrication of /  Field trial / Development of Marketing strategy etc.</a:t>
            </a:r>
          </a:p>
        </p:txBody>
      </p:sp>
      <p:sp>
        <p:nvSpPr>
          <p:cNvPr id="25666" name="TextBox 5"/>
          <p:cNvSpPr txBox="1">
            <a:spLocks noChangeArrowheads="1"/>
          </p:cNvSpPr>
          <p:nvPr/>
        </p:nvSpPr>
        <p:spPr bwMode="auto">
          <a:xfrm>
            <a:off x="3981902" y="2353444"/>
            <a:ext cx="1504498" cy="28007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 dirty="0">
                <a:latin typeface="Arial" panose="020B0604020202020204" pitchFamily="34" charset="0"/>
              </a:rPr>
              <a:t>Activities to support the milestone achievement. Use verbs e.g. To design / To conduct/ To assemble/ To develop customer loyalty etc. </a:t>
            </a:r>
          </a:p>
        </p:txBody>
      </p:sp>
      <p:sp>
        <p:nvSpPr>
          <p:cNvPr id="25667" name="TextBox 6"/>
          <p:cNvSpPr txBox="1">
            <a:spLocks noChangeArrowheads="1"/>
          </p:cNvSpPr>
          <p:nvPr/>
        </p:nvSpPr>
        <p:spPr bwMode="auto">
          <a:xfrm>
            <a:off x="5649229" y="2362200"/>
            <a:ext cx="2207172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i="1" dirty="0">
                <a:latin typeface="Arial" panose="020B0604020202020204" pitchFamily="34" charset="0"/>
              </a:rPr>
              <a:t>Deliverables of each activity. Use past tense e.g. Sub-module assembled / simulation report submitted / Test report / IP filed / Marketing places identified etc.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219261-BE24-DF49-A754-784062B03AB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B6FEE-06F7-EE44-BDF2-873E160EFAB4}"/>
              </a:ext>
            </a:extLst>
          </p:cNvPr>
          <p:cNvSpPr txBox="1"/>
          <p:nvPr/>
        </p:nvSpPr>
        <p:spPr>
          <a:xfrm>
            <a:off x="304800" y="259189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TECHNICAL &amp; COMMERCIAL MILESTONES &amp; ACTIVITIES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AC51034C-59A1-B643-8A53-C1848D68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72779"/>
            <a:ext cx="2743200" cy="365125"/>
          </a:xfrm>
        </p:spPr>
        <p:txBody>
          <a:bodyPr/>
          <a:lstStyle/>
          <a:p>
            <a:pPr>
              <a:defRPr/>
            </a:pPr>
            <a:fld id="{FC1F8455-4772-451B-AA5B-AF03DEBD5232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1740" y="1524000"/>
            <a:ext cx="9650730" cy="411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Expected </a:t>
            </a:r>
            <a:r>
              <a:rPr lang="en-US" altLang="ms-MY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  <a:br>
              <a:rPr lang="en-US" altLang="ms-MY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[Please detail out output/outcome of the project -  IP, Human Resource, Publication, Revenue, etc.]</a:t>
            </a:r>
          </a:p>
          <a:p>
            <a:pPr>
              <a:buFont typeface="Wingdings" pitchFamily="2" charset="2"/>
              <a:buChar char="§"/>
            </a:pPr>
            <a:endParaRPr lang="en-US" altLang="ms-M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br>
              <a:rPr lang="en-US" altLang="ms-MY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ms-MY" sz="2000" dirty="0">
                <a:latin typeface="Arial" panose="020B0604020202020204" pitchFamily="34" charset="0"/>
                <a:cs typeface="Arial" panose="020B0604020202020204" pitchFamily="34" charset="0"/>
              </a:rPr>
              <a:t>[Please explain the plan to ensure project’s sustainability]</a:t>
            </a:r>
          </a:p>
          <a:p>
            <a:pPr>
              <a:buFont typeface="Wingdings" pitchFamily="2" charset="2"/>
              <a:buChar char="§"/>
            </a:pPr>
            <a:endParaRPr lang="en-US" altLang="ms-MY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  <a:br>
              <a:rPr lang="en-US" altLang="ms-MY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ms-MY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[Please explain the plan for next course of action after the project is completed]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31D3E-AFA5-4C27-B0E7-84D35F8578CB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83A5AE-2490-C345-89CF-EFBFE10B486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C9D46-1233-384A-BD82-39EEB37A48C2}"/>
              </a:ext>
            </a:extLst>
          </p:cNvPr>
          <p:cNvSpPr txBox="1"/>
          <p:nvPr/>
        </p:nvSpPr>
        <p:spPr>
          <a:xfrm>
            <a:off x="304800" y="259189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DELIVERABLES AND WAY FORWARD</a:t>
            </a:r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48305" y="1524000"/>
            <a:ext cx="9650730" cy="411480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en-MY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 the contributions of project - problem solving, cost reduction, strategic needs and living standards</a:t>
            </a:r>
            <a:br>
              <a:rPr lang="en-MY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MY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MY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of the project to social, economy and environmental.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31D3E-AFA5-4C27-B0E7-84D35F8578CB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575F87-2B9B-3041-A220-CD20ADF478AB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8ACB1-D6C3-F940-B281-941039EAFDC0}"/>
              </a:ext>
            </a:extLst>
          </p:cNvPr>
          <p:cNvSpPr txBox="1"/>
          <p:nvPr/>
        </p:nvSpPr>
        <p:spPr>
          <a:xfrm>
            <a:off x="304800" y="259189"/>
            <a:ext cx="1043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POTENTIAL CONTRIBUTIONS AND IMPACT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48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F3D95E6FBE349ADB69BBABED2F71B" ma:contentTypeVersion="12" ma:contentTypeDescription="Create a new document." ma:contentTypeScope="" ma:versionID="7c9f5103699742ccb2b3a5f922876247">
  <xsd:schema xmlns:xsd="http://www.w3.org/2001/XMLSchema" xmlns:xs="http://www.w3.org/2001/XMLSchema" xmlns:p="http://schemas.microsoft.com/office/2006/metadata/properties" xmlns:ns2="606be8c3-8a07-404b-99e1-eda2d6454f68" xmlns:ns3="430e9cbc-a822-4f2c-8729-8360a13ba530" targetNamespace="http://schemas.microsoft.com/office/2006/metadata/properties" ma:root="true" ma:fieldsID="647d9ee15f32ec8fa6067898571293e0" ns2:_="" ns3:_="">
    <xsd:import namespace="606be8c3-8a07-404b-99e1-eda2d6454f68"/>
    <xsd:import namespace="430e9cbc-a822-4f2c-8729-8360a13ba5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be8c3-8a07-404b-99e1-eda2d6454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0e9cbc-a822-4f2c-8729-8360a13ba53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E476CB-E31A-4815-A286-00369B3614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778C36-8F1F-4BD5-B4C7-17267EBD61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B22990-8804-401D-85A5-392031894A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6be8c3-8a07-404b-99e1-eda2d6454f68"/>
    <ds:schemaRef ds:uri="430e9cbc-a822-4f2c-8729-8360a13ba5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5556</TotalTime>
  <Words>786</Words>
  <Application>Microsoft Macintosh PowerPoint</Application>
  <PresentationFormat>Widescreen</PresentationFormat>
  <Paragraphs>162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[Details on technical and commercial milestones, activities and expected outputs to be achieved during the project’s implementation and completion]</vt:lpstr>
      <vt:lpstr>PowerPoint Presentation</vt:lpstr>
      <vt:lpstr>PowerPoint Presentation</vt:lpstr>
      <vt:lpstr>PowerPoint Presentation</vt:lpstr>
      <vt:lpstr>Please provide an assessment of the project risk and mitigation plan (measures). </vt:lpstr>
      <vt:lpstr> </vt:lpstr>
      <vt:lpstr>PowerPoint Presentation</vt:lpstr>
      <vt:lpstr>PowerPoint Presentation</vt:lpstr>
    </vt:vector>
  </TitlesOfParts>
  <Company>SIRIMBHD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IT Dept</dc:creator>
  <cp:lastModifiedBy>Normas Rafie</cp:lastModifiedBy>
  <cp:revision>223</cp:revision>
  <cp:lastPrinted>2018-12-18T03:57:18Z</cp:lastPrinted>
  <dcterms:created xsi:type="dcterms:W3CDTF">2003-11-03T01:28:09Z</dcterms:created>
  <dcterms:modified xsi:type="dcterms:W3CDTF">2021-06-30T05:47:51Z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0x010100E5EF3D95E6FBE349ADB69BBABED2F71B</vt:lpwstr>
  </property>
</Properties>
</file>